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8" r:id="rId12"/>
    <p:sldId id="272" r:id="rId13"/>
    <p:sldId id="273" r:id="rId14"/>
    <p:sldId id="275" r:id="rId15"/>
    <p:sldId id="274" r:id="rId16"/>
    <p:sldId id="264" r:id="rId17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1800" y="90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21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среднесписочной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численности безработных граждан Зеленоградского АО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Москвы,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2005-2015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гг.</a:t>
            </a:r>
          </a:p>
        </c:rich>
      </c:tx>
      <c:layout>
        <c:manualLayout>
          <c:xMode val="edge"/>
          <c:yMode val="edge"/>
          <c:x val="0.16530326491615327"/>
          <c:y val="0"/>
        </c:manualLayout>
      </c:layout>
      <c:overlay val="0"/>
      <c:spPr>
        <a:noFill/>
        <a:ln w="1885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38470774202468E-2"/>
          <c:y val="0.23582556400521187"/>
          <c:w val="0.90944997606762079"/>
          <c:h val="0.68512001208040363"/>
        </c:manualLayout>
      </c:layout>
      <c:lineChart>
        <c:grouping val="standard"/>
        <c:varyColors val="0"/>
        <c:ser>
          <c:idx val="0"/>
          <c:order val="0"/>
          <c:spPr>
            <a:ln w="28279" cap="flat">
              <a:solidFill>
                <a:srgbClr val="FF0000"/>
              </a:solidFill>
              <a:prstDash val="solid"/>
              <a:bevel/>
            </a:ln>
          </c:spPr>
          <c:marker>
            <c:symbol val="circle"/>
            <c:size val="9"/>
            <c:spPr>
              <a:solidFill>
                <a:schemeClr val="bg1"/>
              </a:solidFill>
              <a:ln w="25923" cmpd="sng">
                <a:solidFill>
                  <a:schemeClr val="tx1"/>
                </a:solidFill>
                <a:prstDash val="solid"/>
                <a:bevel/>
              </a:ln>
            </c:spPr>
          </c:marker>
          <c:dPt>
            <c:idx val="0"/>
            <c:bubble3D val="0"/>
            <c:spPr>
              <a:ln w="28279">
                <a:solidFill>
                  <a:srgbClr val="FF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1416165664662649E-2"/>
                  <c:y val="-5.6211354693648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744154976619906E-2"/>
                  <c:y val="-5.3962900505902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3948138316015575E-2"/>
                  <c:y val="2.6978332097890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853961645587707E-3"/>
                  <c:y val="-4.825966513738910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072137208926047E-2"/>
                  <c:y val="-7.5487741799180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869742543226192E-2"/>
                  <c:y val="-7.0347830204658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595231134162479E-2"/>
                  <c:y val="-6.4565230457089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499621874372633E-3"/>
                  <c:y val="-5.3642946776405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5793220831213685E-2"/>
                  <c:y val="2.1850714219367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8344644680921159E-2"/>
                  <c:y val="-8.6061270437550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0209205020920501E-2"/>
                  <c:y val="-6.666449700849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  <a:alpha val="0"/>
                </a:schemeClr>
              </a:solidFill>
            </c:spPr>
            <c:txPr>
              <a:bodyPr/>
              <a:lstStyle/>
              <a:p>
                <a:pPr>
                  <a:defRPr sz="103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Лист3!$F$24:$F$34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Лист3!$G$24:$G$34</c:f>
              <c:numCache>
                <c:formatCode>General</c:formatCode>
                <c:ptCount val="11"/>
                <c:pt idx="0">
                  <c:v>1496</c:v>
                </c:pt>
                <c:pt idx="1">
                  <c:v>1486</c:v>
                </c:pt>
                <c:pt idx="2">
                  <c:v>1238</c:v>
                </c:pt>
                <c:pt idx="3">
                  <c:v>1226</c:v>
                </c:pt>
                <c:pt idx="4">
                  <c:v>2863</c:v>
                </c:pt>
                <c:pt idx="5">
                  <c:v>2468</c:v>
                </c:pt>
                <c:pt idx="6">
                  <c:v>2488</c:v>
                </c:pt>
                <c:pt idx="7">
                  <c:v>1507</c:v>
                </c:pt>
                <c:pt idx="8">
                  <c:v>1217</c:v>
                </c:pt>
                <c:pt idx="9">
                  <c:v>1246</c:v>
                </c:pt>
                <c:pt idx="10">
                  <c:v>1829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79776"/>
        <c:axId val="41206144"/>
      </c:lineChart>
      <c:dateAx>
        <c:axId val="41179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3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68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1206144"/>
        <c:crosses val="autoZero"/>
        <c:auto val="0"/>
        <c:lblOffset val="100"/>
        <c:baseTimeUnit val="days"/>
        <c:majorUnit val="1"/>
        <c:majorTimeUnit val="days"/>
        <c:minorUnit val="1"/>
        <c:minorTimeUnit val="days"/>
      </c:dateAx>
      <c:valAx>
        <c:axId val="41206144"/>
        <c:scaling>
          <c:orientation val="minMax"/>
        </c:scaling>
        <c:delete val="0"/>
        <c:axPos val="l"/>
        <c:majorGridlines>
          <c:spPr>
            <a:ln w="235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72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человек</a:t>
                </a:r>
              </a:p>
            </c:rich>
          </c:tx>
          <c:layout>
            <c:manualLayout>
              <c:xMode val="edge"/>
              <c:yMode val="edge"/>
              <c:x val="0"/>
              <c:y val="0.14750491060133475"/>
            </c:manualLayout>
          </c:layout>
          <c:overlay val="0"/>
          <c:spPr>
            <a:noFill/>
            <a:ln w="18853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23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2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1179776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ln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4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10919356482138"/>
          <c:y val="7.449025475815059E-2"/>
          <c:w val="0.67502980934934875"/>
          <c:h val="0.786833914686134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Рабочие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62203907274837E-2"/>
                  <c:y val="-1.7509146148853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53985177362498E-2"/>
                  <c:y val="-1.9880661243316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940314206710211E-2"/>
                  <c:y val="-4.4411753540851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0.77700000000000002</c:v>
                </c:pt>
                <c:pt idx="1">
                  <c:v>0.77</c:v>
                </c:pt>
                <c:pt idx="2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566868638527343E-2"/>
                  <c:y val="2.9181770722274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58585798159179E-2"/>
                  <c:y val="5.8363541444548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940314206710211E-2"/>
                  <c:y val="-9.0742695324561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0.223</c:v>
                </c:pt>
                <c:pt idx="1">
                  <c:v>0.23</c:v>
                </c:pt>
                <c:pt idx="2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459200"/>
        <c:axId val="33485568"/>
        <c:axId val="0"/>
      </c:bar3DChart>
      <c:catAx>
        <c:axId val="3345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485568"/>
        <c:crosses val="autoZero"/>
        <c:auto val="1"/>
        <c:lblAlgn val="ctr"/>
        <c:lblOffset val="100"/>
        <c:noMultiLvlLbl val="0"/>
      </c:catAx>
      <c:valAx>
        <c:axId val="3348556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3459200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77400353986940584"/>
          <c:y val="0.35316781508793471"/>
          <c:w val="0.22599646013059413"/>
          <c:h val="0.2340219947425826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3.5132796437811076E-3"/>
                  <c:y val="-4.360277150354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39838931343259E-2"/>
                  <c:y val="-4.8447523892831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539838931343323E-2"/>
                  <c:y val="2.9068514335698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20125</c:v>
                </c:pt>
                <c:pt idx="1">
                  <c:v>19975</c:v>
                </c:pt>
                <c:pt idx="2">
                  <c:v>26793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540352"/>
        <c:axId val="33546240"/>
        <c:axId val="0"/>
      </c:bar3DChart>
      <c:catAx>
        <c:axId val="33540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546240"/>
        <c:crosses val="autoZero"/>
        <c:auto val="1"/>
        <c:lblAlgn val="ctr"/>
        <c:lblOffset val="100"/>
        <c:noMultiLvlLbl val="0"/>
      </c:catAx>
      <c:valAx>
        <c:axId val="3354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54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2.1659122924902567E-2"/>
                  <c:y val="8.8256837125134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39415283268356E-2"/>
                  <c:y val="-8.8256837125134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49269104085445E-2"/>
                  <c:y val="9.708252083764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51273</c:v>
                </c:pt>
                <c:pt idx="1">
                  <c:v>46527</c:v>
                </c:pt>
                <c:pt idx="2">
                  <c:v>70132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571200"/>
        <c:axId val="33572736"/>
        <c:axId val="0"/>
      </c:bar3DChart>
      <c:catAx>
        <c:axId val="33571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572736"/>
        <c:crosses val="autoZero"/>
        <c:auto val="1"/>
        <c:lblAlgn val="ctr"/>
        <c:lblOffset val="100"/>
        <c:noMultiLvlLbl val="0"/>
      </c:catAx>
      <c:valAx>
        <c:axId val="3357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57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96535900772929"/>
          <c:y val="9.1739806688145756E-2"/>
          <c:w val="0.85257540828796796"/>
          <c:h val="0.784636776469281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374664252991498E-2"/>
                  <c:y val="-3.3069242306410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97558604599489E-2"/>
                  <c:y val="-6.7370941829094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11888758391924E-2"/>
                  <c:y val="-8.2628679256721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8190</c:v>
                </c:pt>
                <c:pt idx="1">
                  <c:v>8029</c:v>
                </c:pt>
                <c:pt idx="2">
                  <c:v>9721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889152"/>
        <c:axId val="41890944"/>
        <c:axId val="0"/>
      </c:bar3DChart>
      <c:catAx>
        <c:axId val="4188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890944"/>
        <c:crosses val="autoZero"/>
        <c:auto val="1"/>
        <c:lblAlgn val="ctr"/>
        <c:lblOffset val="100"/>
        <c:noMultiLvlLbl val="0"/>
      </c:catAx>
      <c:valAx>
        <c:axId val="41890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88915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0480715522818691E-2"/>
                  <c:y val="-3.023473582300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47667900326697E-2"/>
                  <c:y val="-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507323600679921E-2"/>
                  <c:y val="-3.2464110594318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4100</c:v>
                </c:pt>
                <c:pt idx="1">
                  <c:v>5659</c:v>
                </c:pt>
                <c:pt idx="2">
                  <c:v>6956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030208"/>
        <c:axId val="42031744"/>
        <c:axId val="0"/>
      </c:bar3DChart>
      <c:catAx>
        <c:axId val="4203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031744"/>
        <c:crosses val="autoZero"/>
        <c:auto val="1"/>
        <c:lblAlgn val="ctr"/>
        <c:lblOffset val="100"/>
        <c:noMultiLvlLbl val="0"/>
      </c:catAx>
      <c:valAx>
        <c:axId val="42031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03020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</c:spPr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21000">
              <a:schemeClr val="accent1">
                <a:tint val="23500"/>
                <a:satMod val="160000"/>
              </a:schemeClr>
            </a:gs>
          </a:gsLst>
          <a:lin ang="13500000" scaled="1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443101962737239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582214176638324E-3"/>
                  <c:y val="0.2603857889286758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275106822657451E-3"/>
                  <c:y val="0.1975566109443268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1217</c:v>
                </c:pt>
                <c:pt idx="1">
                  <c:v>1246</c:v>
                </c:pt>
                <c:pt idx="2">
                  <c:v>1829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569664"/>
        <c:axId val="40701952"/>
        <c:axId val="0"/>
      </c:bar3DChart>
      <c:catAx>
        <c:axId val="3956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701952"/>
        <c:crosses val="autoZero"/>
        <c:auto val="1"/>
        <c:lblAlgn val="ctr"/>
        <c:lblOffset val="100"/>
        <c:noMultiLvlLbl val="0"/>
      </c:catAx>
      <c:valAx>
        <c:axId val="4070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569664"/>
        <c:crosses val="autoZero"/>
        <c:crossBetween val="between"/>
      </c:valAx>
      <c:spPr>
        <a:noFill/>
        <a:ln w="18521">
          <a:noFill/>
        </a:ln>
      </c:spPr>
    </c:plotArea>
    <c:plotVisOnly val="1"/>
    <c:dispBlanksAs val="gap"/>
    <c:showDLblsOverMax val="0"/>
  </c:chart>
  <c:txPr>
    <a:bodyPr/>
    <a:lstStyle/>
    <a:p>
      <a:pPr>
        <a:defRPr sz="1313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8"/>
      <c:rotY val="20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ln w="12700">
          <a:solidFill>
            <a:srgbClr val="808080"/>
          </a:solidFill>
          <a:prstDash val="solid"/>
        </a:ln>
      </c:spPr>
    </c:sideWall>
    <c:backWall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148843906080606E-2"/>
          <c:y val="0.10327295223509202"/>
          <c:w val="0.9488511247506054"/>
          <c:h val="0.80757446297611768"/>
        </c:manualLayout>
      </c:layout>
      <c:bar3DChart>
        <c:barDir val="col"/>
        <c:grouping val="clustered"/>
        <c:varyColors val="0"/>
        <c:ser>
          <c:idx val="1"/>
          <c:order val="0"/>
          <c:spPr>
            <a:solidFill>
              <a:srgbClr val="00B05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  <a:bevelB prst="relaxedInset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rgbClr val="6699FF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rgbClr val="FF0066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7"/>
            <c:invertIfNegative val="0"/>
            <c:bubble3D val="0"/>
            <c:spPr>
              <a:solidFill>
                <a:srgbClr val="0000CC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8"/>
            <c:invertIfNegative val="0"/>
            <c:bubble3D val="0"/>
            <c:spPr>
              <a:solidFill>
                <a:srgbClr val="FF7C8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9"/>
            <c:invertIfNegative val="0"/>
            <c:bubble3D val="0"/>
            <c:spPr>
              <a:solidFill>
                <a:srgbClr val="CC330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0"/>
            <c:invertIfNegative val="0"/>
            <c:bubble3D val="0"/>
            <c:spPr>
              <a:solidFill>
                <a:srgbClr val="3366FF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1"/>
            <c:invertIfNegative val="0"/>
            <c:bubble3D val="0"/>
            <c:spPr>
              <a:solidFill>
                <a:srgbClr val="990099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3"/>
            <c:invertIfNegative val="0"/>
            <c:bubble3D val="0"/>
            <c:spPr>
              <a:solidFill>
                <a:srgbClr val="CC330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4"/>
            <c:invertIfNegative val="0"/>
            <c:bubble3D val="0"/>
            <c:spPr>
              <a:solidFill>
                <a:srgbClr val="FFFF66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6"/>
            <c:invertIfNegative val="0"/>
            <c:bubble3D val="0"/>
            <c:spPr>
              <a:solidFill>
                <a:srgbClr val="66FFFF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7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2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9778840936022238E-2"/>
                  <c:y val="1.905720334180814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194092827003964E-3"/>
                  <c:y val="-4.2968022571475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656478066823928E-2"/>
                  <c:y val="3.02454680211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947683109118087E-3"/>
                  <c:y val="-1.324503311258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064697609001407E-3"/>
                  <c:y val="-4.4622936189201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635586895932013E-5"/>
                  <c:y val="-2.8492931395011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194092827003704E-3"/>
                  <c:y val="-4.462293618920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0778431177115517E-3"/>
                  <c:y val="-6.5516659815112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0313717579138382E-3"/>
                  <c:y val="-2.35642591671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5316787933153927E-4"/>
                  <c:y val="-6.5516659815113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0778431177115517E-3"/>
                  <c:y val="-2.0893723625912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8129395218002813E-3"/>
                  <c:y val="-4.3440604061038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947683109118087E-3"/>
                  <c:y val="-1.324503311258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5.9790732436472349E-3"/>
                  <c:y val="-8.8301958943873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2.8129395218002813E-3"/>
                  <c:y val="-2.1366305115475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3.1719259206653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-1.5452712450678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5.6258790436005627E-3"/>
                  <c:y val="-8.80635402502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2.8129395218002813E-3"/>
                  <c:y val="-4.3440604061038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2.8129395218002813E-3"/>
                  <c:y val="-6.6934404283801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8.43881856540084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8.7281745065257398E-3"/>
                  <c:y val="2.0742386387871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4.110498618047128E-3"/>
                  <c:y val="-3.3604835709398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Лист1!$A$6:$A$29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Лист1!$B$6:$B$29</c:f>
              <c:numCache>
                <c:formatCode>General</c:formatCode>
                <c:ptCount val="24"/>
                <c:pt idx="0">
                  <c:v>2360</c:v>
                </c:pt>
                <c:pt idx="1">
                  <c:v>1040</c:v>
                </c:pt>
                <c:pt idx="2">
                  <c:v>2440</c:v>
                </c:pt>
                <c:pt idx="3">
                  <c:v>1450</c:v>
                </c:pt>
                <c:pt idx="4">
                  <c:v>1820</c:v>
                </c:pt>
                <c:pt idx="5">
                  <c:v>1405</c:v>
                </c:pt>
                <c:pt idx="6">
                  <c:v>1665</c:v>
                </c:pt>
                <c:pt idx="7">
                  <c:v>661</c:v>
                </c:pt>
                <c:pt idx="8">
                  <c:v>447</c:v>
                </c:pt>
                <c:pt idx="9">
                  <c:v>328</c:v>
                </c:pt>
                <c:pt idx="10">
                  <c:v>223</c:v>
                </c:pt>
                <c:pt idx="11">
                  <c:v>169</c:v>
                </c:pt>
                <c:pt idx="12">
                  <c:v>261</c:v>
                </c:pt>
                <c:pt idx="13">
                  <c:v>344</c:v>
                </c:pt>
                <c:pt idx="14">
                  <c:v>106</c:v>
                </c:pt>
                <c:pt idx="15">
                  <c:v>403</c:v>
                </c:pt>
                <c:pt idx="16">
                  <c:v>501</c:v>
                </c:pt>
                <c:pt idx="17">
                  <c:v>511</c:v>
                </c:pt>
                <c:pt idx="18">
                  <c:v>235</c:v>
                </c:pt>
                <c:pt idx="19">
                  <c:v>136</c:v>
                </c:pt>
                <c:pt idx="20">
                  <c:v>288</c:v>
                </c:pt>
                <c:pt idx="21">
                  <c:v>203</c:v>
                </c:pt>
                <c:pt idx="22">
                  <c:v>722</c:v>
                </c:pt>
                <c:pt idx="23">
                  <c:v>695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200"/>
        <c:shape val="box"/>
        <c:axId val="41425536"/>
        <c:axId val="41456384"/>
        <c:axId val="0"/>
      </c:bar3DChart>
      <c:catAx>
        <c:axId val="41425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53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Год</a:t>
                </a:r>
              </a:p>
            </c:rich>
          </c:tx>
          <c:layout>
            <c:manualLayout>
              <c:xMode val="edge"/>
              <c:yMode val="edge"/>
              <c:x val="0.51151043474554081"/>
              <c:y val="0.95733333333333337"/>
            </c:manualLayout>
          </c:layout>
          <c:overlay val="0"/>
          <c:spPr>
            <a:noFill/>
            <a:ln w="16214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202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456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56384"/>
        <c:scaling>
          <c:orientation val="minMax"/>
          <c:max val="2500"/>
          <c:min val="0"/>
        </c:scaling>
        <c:delete val="0"/>
        <c:axPos val="l"/>
        <c:majorGridlines>
          <c:spPr>
            <a:ln w="202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753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Численность высвобождаемых, чел.</a:t>
                </a:r>
              </a:p>
            </c:rich>
          </c:tx>
          <c:layout>
            <c:manualLayout>
              <c:xMode val="edge"/>
              <c:yMode val="edge"/>
              <c:x val="1.8974855521250101E-2"/>
              <c:y val="0.26415611937396716"/>
            </c:manualLayout>
          </c:layout>
          <c:overlay val="0"/>
          <c:spPr>
            <a:noFill/>
            <a:ln w="1621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02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425536"/>
        <c:crosses val="autoZero"/>
        <c:crossBetween val="between"/>
        <c:majorUnit val="500"/>
        <c:minorUnit val="100"/>
      </c:valAx>
      <c:spPr>
        <a:noFill/>
        <a:ln w="1627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6" b="0" i="0" u="none" strike="noStrike" baseline="0">
          <a:solidFill>
            <a:srgbClr val="000000"/>
          </a:solidFill>
          <a:latin typeface="Arial" pitchFamily="34" charset="0"/>
          <a:ea typeface="Arial Cyr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86" b="1" i="0" u="none" strike="noStrike" baseline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роста банка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вакансий</a:t>
            </a:r>
          </a:p>
          <a:p>
            <a:pPr>
              <a:defRPr sz="1986" b="1" i="0" u="none" strike="noStrike" baseline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940946048938137"/>
          <c:y val="1.110320284697509E-3"/>
        </c:manualLayout>
      </c:layout>
      <c:overlay val="0"/>
      <c:spPr>
        <a:noFill/>
        <a:ln w="25315">
          <a:noFill/>
        </a:ln>
      </c:spPr>
    </c:title>
    <c:autoTitleDeleted val="0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ln w="12700">
          <a:solidFill>
            <a:srgbClr val="808080"/>
          </a:solidFill>
          <a:prstDash val="solid"/>
        </a:ln>
      </c:spPr>
    </c:sideWall>
    <c:backWall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5026778633791638E-2"/>
          <c:y val="9.1633355775704514E-2"/>
          <c:w val="0.92280982189718386"/>
          <c:h val="0.66866929563014976"/>
        </c:manualLayout>
      </c:layout>
      <c:bar3DChart>
        <c:barDir val="col"/>
        <c:grouping val="stacked"/>
        <c:varyColors val="0"/>
        <c:ser>
          <c:idx val="0"/>
          <c:order val="0"/>
          <c:tx>
            <c:v>специалисты</c:v>
          </c:tx>
          <c:spPr>
            <a:solidFill>
              <a:schemeClr val="accent1">
                <a:lumMod val="75000"/>
              </a:schemeClr>
            </a:solidFill>
            <a:ln w="12659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2659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1.9386106623586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42264429900138E-4"/>
                  <c:y val="-2.4650545499260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648798806920481E-3"/>
                  <c:y val="-7.1625134095717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1502965956537E-3"/>
                  <c:y val="-1.0305674633966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178485417487678E-4"/>
                  <c:y val="-4.6928625036571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475230463709208E-3"/>
                  <c:y val="3.628746729760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277401291472522E-4"/>
                  <c:y val="-1.4062135609462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8923390070746654E-4"/>
                  <c:y val="-9.2270963012416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979708375510961E-3"/>
                  <c:y val="-1.01555722336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2073078696370017E-3"/>
                  <c:y val="-1.446122142648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3408364435309176E-3"/>
                  <c:y val="1.411725795987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32415342095977E-4"/>
                  <c:y val="-1.4661697174767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0190629998531832E-3"/>
                  <c:y val="2.2210406251722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3676111879538119E-3"/>
                  <c:y val="-1.06682948960943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2.7633493801498561E-3"/>
                  <c:y val="-1.1562973045170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3.634565306422075E-3"/>
                  <c:y val="2.4851530069242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2.4136678695339726E-3"/>
                  <c:y val="-1.4214103689381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9.3027519911659392E-4"/>
                  <c:y val="4.7828263985705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1.3079572119235831E-3"/>
                  <c:y val="-6.8709585776737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"/>
                  <c:y val="-2.369413031771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"/>
                  <c:y val="2.369413031771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0"/>
                  <c:y val="-1.9386106623586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8.569609762389109E-3"/>
                  <c:y val="1.2765990189477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2.0272332448374192E-3"/>
                  <c:y val="-3.2573498765669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15">
                <a:noFill/>
              </a:ln>
            </c:spPr>
            <c:txPr>
              <a:bodyPr/>
              <a:lstStyle/>
              <a:p>
                <a:pPr>
                  <a:defRPr sz="1049" b="1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Лист1!$B$1:$Y$1</c:f>
              <c:strCach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strCache>
            </c:strRef>
          </c:cat>
          <c:val>
            <c:numRef>
              <c:f>Лист1!$B$3:$Y$3</c:f>
              <c:numCache>
                <c:formatCode>General</c:formatCode>
                <c:ptCount val="24"/>
                <c:pt idx="0">
                  <c:v>121</c:v>
                </c:pt>
                <c:pt idx="1">
                  <c:v>132</c:v>
                </c:pt>
                <c:pt idx="2">
                  <c:v>252</c:v>
                </c:pt>
                <c:pt idx="3">
                  <c:v>340</c:v>
                </c:pt>
                <c:pt idx="4">
                  <c:v>556</c:v>
                </c:pt>
                <c:pt idx="5">
                  <c:v>671</c:v>
                </c:pt>
                <c:pt idx="6">
                  <c:v>720</c:v>
                </c:pt>
                <c:pt idx="7">
                  <c:v>949</c:v>
                </c:pt>
                <c:pt idx="8">
                  <c:v>1090</c:v>
                </c:pt>
                <c:pt idx="9">
                  <c:v>1231</c:v>
                </c:pt>
                <c:pt idx="10">
                  <c:v>1184</c:v>
                </c:pt>
                <c:pt idx="11">
                  <c:v>1478</c:v>
                </c:pt>
                <c:pt idx="12">
                  <c:v>1403</c:v>
                </c:pt>
                <c:pt idx="13">
                  <c:v>1350</c:v>
                </c:pt>
                <c:pt idx="14">
                  <c:v>1713</c:v>
                </c:pt>
                <c:pt idx="15">
                  <c:v>1805</c:v>
                </c:pt>
                <c:pt idx="16">
                  <c:v>1463</c:v>
                </c:pt>
                <c:pt idx="17">
                  <c:v>875</c:v>
                </c:pt>
                <c:pt idx="18">
                  <c:v>885</c:v>
                </c:pt>
                <c:pt idx="19">
                  <c:v>1079</c:v>
                </c:pt>
                <c:pt idx="20">
                  <c:v>1058</c:v>
                </c:pt>
                <c:pt idx="21">
                  <c:v>1243</c:v>
                </c:pt>
                <c:pt idx="22">
                  <c:v>1069</c:v>
                </c:pt>
                <c:pt idx="23">
                  <c:v>996</c:v>
                </c:pt>
              </c:numCache>
            </c:numRef>
          </c:val>
        </c:ser>
        <c:ser>
          <c:idx val="2"/>
          <c:order val="1"/>
          <c:tx>
            <c:v>рабочие</c:v>
          </c:tx>
          <c:invertIfNegative val="0"/>
          <c:dLbls>
            <c:dLbl>
              <c:idx val="2"/>
              <c:layout>
                <c:manualLayout>
                  <c:x val="0"/>
                  <c:y val="3.231017770597738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9254170755642784E-3"/>
                  <c:y val="2.369413031771674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9254170755642784E-3"/>
                  <c:y val="1.292407108239095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4.09262250942380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2.369413031771674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4.09262250942380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7.539041464728056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3084723585214263E-3"/>
                  <c:y val="6.46203554119547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3.9254170755642784E-3"/>
                  <c:y val="0.1550888529886914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2.584814216478190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3.9254170755642784E-3"/>
                  <c:y val="4.523424878836833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2.6169447170428526E-3"/>
                  <c:y val="-1.292407108239095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5.2338894340857051E-3"/>
                  <c:y val="-4.523424878836833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1.3084723585214263E-3"/>
                  <c:y val="7.75444264943457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"/>
                  <c:y val="3.231017770597738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1.3084723585214263E-3"/>
                  <c:y val="0.1357027463651049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1.2897672927784525E-4"/>
                  <c:y val="5.684434612548491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2.0272332448374192E-3"/>
                  <c:y val="3.583084864223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Лист1!$B$1:$Y$1</c:f>
              <c:strCach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strCache>
            </c:strRef>
          </c:cat>
          <c:val>
            <c:numRef>
              <c:f>Лист1!$B$4:$Y$4</c:f>
              <c:numCache>
                <c:formatCode>General</c:formatCode>
                <c:ptCount val="24"/>
                <c:pt idx="0">
                  <c:v>1203</c:v>
                </c:pt>
                <c:pt idx="1">
                  <c:v>1756</c:v>
                </c:pt>
                <c:pt idx="2">
                  <c:v>1445</c:v>
                </c:pt>
                <c:pt idx="3">
                  <c:v>1163</c:v>
                </c:pt>
                <c:pt idx="4">
                  <c:v>876</c:v>
                </c:pt>
                <c:pt idx="5">
                  <c:v>1005</c:v>
                </c:pt>
                <c:pt idx="6">
                  <c:v>1237</c:v>
                </c:pt>
                <c:pt idx="7">
                  <c:v>2666</c:v>
                </c:pt>
                <c:pt idx="8">
                  <c:v>4271</c:v>
                </c:pt>
                <c:pt idx="9">
                  <c:v>4195</c:v>
                </c:pt>
                <c:pt idx="10">
                  <c:v>4186</c:v>
                </c:pt>
                <c:pt idx="11">
                  <c:v>4198</c:v>
                </c:pt>
                <c:pt idx="12">
                  <c:v>4305</c:v>
                </c:pt>
                <c:pt idx="13">
                  <c:v>4561</c:v>
                </c:pt>
                <c:pt idx="14">
                  <c:v>5198</c:v>
                </c:pt>
                <c:pt idx="15">
                  <c:v>3953</c:v>
                </c:pt>
                <c:pt idx="16">
                  <c:v>3402</c:v>
                </c:pt>
                <c:pt idx="17">
                  <c:v>1773</c:v>
                </c:pt>
                <c:pt idx="18">
                  <c:v>2315</c:v>
                </c:pt>
                <c:pt idx="19">
                  <c:v>2824</c:v>
                </c:pt>
                <c:pt idx="20">
                  <c:v>3684</c:v>
                </c:pt>
                <c:pt idx="21">
                  <c:v>3884</c:v>
                </c:pt>
                <c:pt idx="22">
                  <c:v>3643</c:v>
                </c:pt>
                <c:pt idx="23">
                  <c:v>2208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588992"/>
        <c:axId val="41615744"/>
        <c:axId val="0"/>
      </c:bar3DChart>
      <c:catAx>
        <c:axId val="41588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Год</a:t>
                </a:r>
              </a:p>
            </c:rich>
          </c:tx>
          <c:layout>
            <c:manualLayout>
              <c:xMode val="edge"/>
              <c:yMode val="edge"/>
              <c:x val="0.53979895219315677"/>
              <c:y val="0.86706703856881795"/>
            </c:manualLayout>
          </c:layout>
          <c:overlay val="0"/>
          <c:spPr>
            <a:noFill/>
            <a:ln w="25315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63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48" b="0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  <c:crossAx val="41615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615744"/>
        <c:scaling>
          <c:orientation val="minMax"/>
          <c:max val="7000"/>
          <c:min val="0"/>
        </c:scaling>
        <c:delete val="0"/>
        <c:axPos val="l"/>
        <c:majorGridlines>
          <c:spPr>
            <a:ln w="316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dirty="0"/>
                  <a:t>Количество вакансий</a:t>
                </a:r>
              </a:p>
            </c:rich>
          </c:tx>
          <c:layout>
            <c:manualLayout>
              <c:xMode val="edge"/>
              <c:yMode val="edge"/>
              <c:x val="4.3072161841532293E-2"/>
              <c:y val="0.33740066044692379"/>
            </c:manualLayout>
          </c:layout>
          <c:overlay val="0"/>
          <c:spPr>
            <a:noFill/>
            <a:ln w="2531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48" b="0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  <c:crossAx val="41588992"/>
        <c:crosses val="autoZero"/>
        <c:crossBetween val="between"/>
        <c:majorUnit val="1000"/>
        <c:minorUnit val="200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15638624341559662"/>
          <c:y val="0.85870231797633922"/>
          <c:w val="0.33215837382029367"/>
          <c:h val="3.3860793177519166E-2"/>
        </c:manualLayout>
      </c:layout>
      <c:overlay val="0"/>
      <c:spPr>
        <a:noFill/>
        <a:ln w="25315">
          <a:noFill/>
        </a:ln>
      </c:spPr>
      <c:txPr>
        <a:bodyPr/>
        <a:lstStyle/>
        <a:p>
          <a:pPr>
            <a:defRPr sz="91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4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33835907881182E-2"/>
          <c:y val="8.6644407345575963E-2"/>
          <c:w val="0.45954739321210525"/>
          <c:h val="0.84906459875874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Lbls>
            <c:dLbl>
              <c:idx val="8"/>
              <c:layout>
                <c:manualLayout>
                  <c:x val="-5.2386918505204589E-3"/>
                  <c:y val="-2.414439488823236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4924612336803061E-3"/>
                  <c:y val="-5.432488849852282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6,6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4447228635762142E-2"/>
                  <c:y val="-0.1509024680514522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4924612336803058E-2"/>
                  <c:y val="-9.95961041973224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3.8417073570483365E-2"/>
                  <c:y val="-4.527074041543566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обрабатывающее производство (28%)</c:v>
                </c:pt>
                <c:pt idx="1">
                  <c:v>оптовая и розничная торговля (16,2%)</c:v>
                </c:pt>
                <c:pt idx="2">
                  <c:v>операции с недвижимостью (19,2%)</c:v>
                </c:pt>
                <c:pt idx="3">
                  <c:v>строительство (6,6%)</c:v>
                </c:pt>
                <c:pt idx="4">
                  <c:v>гостиницы и рестораны (4,2%)</c:v>
                </c:pt>
                <c:pt idx="5">
                  <c:v>транспорт и связь (3,6%)</c:v>
                </c:pt>
                <c:pt idx="6">
                  <c:v>предоставление услуг (6%)</c:v>
                </c:pt>
                <c:pt idx="7">
                  <c:v>образование (3,6%)</c:v>
                </c:pt>
                <c:pt idx="8">
                  <c:v>государственное управление (3,6%)</c:v>
                </c:pt>
                <c:pt idx="9">
                  <c:v>здравоохранение (6,6%)</c:v>
                </c:pt>
                <c:pt idx="10">
                  <c:v>финансовая деятельность (1,2%)</c:v>
                </c:pt>
                <c:pt idx="11">
                  <c:v>производство и рапределение ресурсов (вода, газ, электричество) (0,6%)</c:v>
                </c:pt>
                <c:pt idx="12">
                  <c:v>сельское хозяйство (0,3%)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0.28000000000000003</c:v>
                </c:pt>
                <c:pt idx="1">
                  <c:v>0.16200000000000001</c:v>
                </c:pt>
                <c:pt idx="2">
                  <c:v>0.192</c:v>
                </c:pt>
                <c:pt idx="3">
                  <c:v>6.6000000000000003E-2</c:v>
                </c:pt>
                <c:pt idx="4">
                  <c:v>4.2000000000000003E-2</c:v>
                </c:pt>
                <c:pt idx="5">
                  <c:v>3.5999999999999997E-2</c:v>
                </c:pt>
                <c:pt idx="6">
                  <c:v>0.06</c:v>
                </c:pt>
                <c:pt idx="7">
                  <c:v>3.5999999999999997E-2</c:v>
                </c:pt>
                <c:pt idx="8">
                  <c:v>3.5999999999999997E-2</c:v>
                </c:pt>
                <c:pt idx="9" formatCode="0%">
                  <c:v>6.6000000000000003E-2</c:v>
                </c:pt>
                <c:pt idx="10">
                  <c:v>1.2E-2</c:v>
                </c:pt>
                <c:pt idx="11">
                  <c:v>6.0000000000000001E-3</c:v>
                </c:pt>
                <c:pt idx="12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8467">
          <a:noFill/>
        </a:ln>
      </c:spPr>
    </c:plotArea>
    <c:legend>
      <c:legendPos val="r"/>
      <c:layout>
        <c:manualLayout>
          <c:xMode val="edge"/>
          <c:yMode val="edge"/>
          <c:x val="0.53954955212834321"/>
          <c:y val="1.8526974521197951E-2"/>
          <c:w val="0.45992434136673194"/>
          <c:h val="0.981473025478802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0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049205970465813E-2"/>
          <c:y val="0.15184869650856483"/>
          <c:w val="0.87055192343381327"/>
          <c:h val="0.720760915814484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Топ-10 наиболее востребованных рабочих профессий Зеленоградского АО города Москвы</c:v>
                </c:pt>
              </c:strCache>
            </c:strRef>
          </c:tx>
          <c:explosion val="25"/>
          <c:dPt>
            <c:idx val="0"/>
            <c:bubble3D val="0"/>
            <c:explosion val="15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Lbls>
            <c:dLbl>
              <c:idx val="0"/>
              <c:layout>
                <c:manualLayout>
                  <c:x val="-2.0341896656857286E-2"/>
                  <c:y val="-0.1309350812022814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Слесарь
</a:t>
                    </a:r>
                    <a:r>
                      <a:rPr lang="ru-RU" dirty="0" smtClean="0"/>
                      <a:t>161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6.1497919586412188E-2"/>
                  <c:y val="-0.150969980593824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Токарь
</a:t>
                    </a:r>
                    <a:r>
                      <a:rPr lang="ru-RU" dirty="0" smtClean="0"/>
                      <a:t>42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4.7935245774113663E-2"/>
                  <c:y val="-5.569156651811206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Фрезеровщик
</a:t>
                    </a:r>
                    <a:r>
                      <a:rPr lang="ru-RU" dirty="0" smtClean="0"/>
                      <a:t>25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Оператор станков с ЧПУ
</a:t>
                    </a:r>
                    <a:r>
                      <a:rPr lang="ru-RU" smtClean="0"/>
                      <a:t>10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2.366891919566789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Монтажник
</a:t>
                    </a:r>
                    <a:r>
                      <a:rPr lang="ru-RU" dirty="0" smtClean="0"/>
                      <a:t>129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2.881727510282929E-2"/>
                  <c:y val="4.526121333263950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Оператор линии
</a:t>
                    </a:r>
                    <a:r>
                      <a:rPr lang="ru-RU" dirty="0" smtClean="0"/>
                      <a:t>23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144156768667696E-2"/>
                  <c:y val="-8.11296439711405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Электромонтер
</a:t>
                    </a:r>
                    <a:r>
                      <a:rPr lang="ru-RU" dirty="0" smtClean="0"/>
                      <a:t>63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3.9413452106365494E-2"/>
                  <c:y val="-5.392672910421716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Наладчик станков с ПУ
</a:t>
                    </a:r>
                    <a:r>
                      <a:rPr lang="ru-RU" dirty="0" smtClean="0"/>
                      <a:t>33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5.8775153105861764E-3"/>
                  <c:y val="-4.836777916421649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Сварщик
</a:t>
                    </a:r>
                    <a:r>
                      <a:rPr lang="ru-RU" dirty="0" smtClean="0"/>
                      <a:t>53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3.3487261062064212E-2"/>
                  <c:y val="-1.940268395412322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Шлифовщик
</a:t>
                    </a:r>
                    <a:r>
                      <a:rPr lang="ru-RU" dirty="0" smtClean="0"/>
                      <a:t>33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Лист1!$A$2:$A$21</c:f>
              <c:strCache>
                <c:ptCount val="10"/>
                <c:pt idx="0">
                  <c:v>Слесарь</c:v>
                </c:pt>
                <c:pt idx="1">
                  <c:v>Токарь</c:v>
                </c:pt>
                <c:pt idx="2">
                  <c:v>Фрезеровщик</c:v>
                </c:pt>
                <c:pt idx="3">
                  <c:v>Оператор станков с ЧПУ</c:v>
                </c:pt>
                <c:pt idx="4">
                  <c:v>Монтажник</c:v>
                </c:pt>
                <c:pt idx="5">
                  <c:v>Оператор линии</c:v>
                </c:pt>
                <c:pt idx="6">
                  <c:v>Электромонтер</c:v>
                </c:pt>
                <c:pt idx="7">
                  <c:v>Наладчик станков с ПУ</c:v>
                </c:pt>
                <c:pt idx="8">
                  <c:v>Сварщик</c:v>
                </c:pt>
                <c:pt idx="9">
                  <c:v>Шлифовщик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161</c:v>
                </c:pt>
                <c:pt idx="1">
                  <c:v>42</c:v>
                </c:pt>
                <c:pt idx="2">
                  <c:v>25</c:v>
                </c:pt>
                <c:pt idx="3">
                  <c:v>10</c:v>
                </c:pt>
                <c:pt idx="4">
                  <c:v>129</c:v>
                </c:pt>
                <c:pt idx="5">
                  <c:v>23</c:v>
                </c:pt>
                <c:pt idx="6">
                  <c:v>63</c:v>
                </c:pt>
                <c:pt idx="7">
                  <c:v>33</c:v>
                </c:pt>
                <c:pt idx="8">
                  <c:v>53</c:v>
                </c:pt>
                <c:pt idx="9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3874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вакансии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81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8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tx2">
                      <a:lumMod val="75000"/>
                    </a:schemeClr>
                  </a:gs>
                  <a:gs pos="8100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79738562091504E-3"/>
                  <c:y val="-0.1286549707602339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4742</c:v>
                </c:pt>
                <c:pt idx="1">
                  <c:v>4712</c:v>
                </c:pt>
                <c:pt idx="2">
                  <c:v>3204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868288"/>
        <c:axId val="42148608"/>
      </c:barChart>
      <c:catAx>
        <c:axId val="4186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148608"/>
        <c:crosses val="autoZero"/>
        <c:auto val="1"/>
        <c:lblAlgn val="ctr"/>
        <c:lblOffset val="100"/>
        <c:noMultiLvlLbl val="0"/>
      </c:catAx>
      <c:valAx>
        <c:axId val="4214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8682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81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8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tx2">
                      <a:lumMod val="75000"/>
                    </a:schemeClr>
                  </a:gs>
                  <a:gs pos="8100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0"/>
                  <c:y val="2.730375845909749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53061224489797E-3"/>
                  <c:y val="-0.1170161076818464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286</c:v>
                </c:pt>
                <c:pt idx="1">
                  <c:v>265</c:v>
                </c:pt>
                <c:pt idx="2">
                  <c:v>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87776"/>
        <c:axId val="42197760"/>
      </c:barChart>
      <c:catAx>
        <c:axId val="4218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4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197760"/>
        <c:crosses val="autoZero"/>
        <c:auto val="1"/>
        <c:lblAlgn val="ctr"/>
        <c:lblOffset val="100"/>
        <c:noMultiLvlLbl val="0"/>
      </c:catAx>
      <c:valAx>
        <c:axId val="4219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4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187776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02210553967524E-2"/>
          <c:y val="3.2640003887828666E-2"/>
          <c:w val="0.53386098325523546"/>
          <c:h val="0.961051152984188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8"/>
              <c:layout>
                <c:manualLayout>
                  <c:x val="-8.2415557149932463E-3"/>
                  <c:y val="-6.23127346949456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8898668579918952E-3"/>
                  <c:y val="5.044364237209884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1538048212711568E-2"/>
                  <c:y val="-8.308364625992752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операции с недвижимым имуществом, аренда и предоставление услуг (32%)</c:v>
                </c:pt>
                <c:pt idx="1">
                  <c:v>обрабытывающее производство (16,1%)</c:v>
                </c:pt>
                <c:pt idx="2">
                  <c:v>строительство (15,82%)</c:v>
                </c:pt>
                <c:pt idx="3">
                  <c:v>оптовая и розничная торговля (10,7%)</c:v>
                </c:pt>
                <c:pt idx="4">
                  <c:v>транспорт и связь (6,3%)</c:v>
                </c:pt>
                <c:pt idx="5">
                  <c:v>гостиницы и рестораны (3%)</c:v>
                </c:pt>
                <c:pt idx="6">
                  <c:v>предоставление услуг (4,3%)</c:v>
                </c:pt>
                <c:pt idx="7">
                  <c:v>государственное управление (6,6%)</c:v>
                </c:pt>
                <c:pt idx="8">
                  <c:v>образование (0,9%)</c:v>
                </c:pt>
                <c:pt idx="9">
                  <c:v>здравоохранение (2%)</c:v>
                </c:pt>
                <c:pt idx="10">
                  <c:v>финансовая деятельность (2%)</c:v>
                </c:pt>
                <c:pt idx="11">
                  <c:v>производство и распределение ресурсов (газ, вода, электроэнергия) (0,15%)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0.32</c:v>
                </c:pt>
                <c:pt idx="1">
                  <c:v>0.161</c:v>
                </c:pt>
                <c:pt idx="2">
                  <c:v>0.15820000000000001</c:v>
                </c:pt>
                <c:pt idx="3">
                  <c:v>0.107</c:v>
                </c:pt>
                <c:pt idx="4">
                  <c:v>6.3E-2</c:v>
                </c:pt>
                <c:pt idx="5">
                  <c:v>0.03</c:v>
                </c:pt>
                <c:pt idx="6" formatCode="0.00%">
                  <c:v>4.2999999999999997E-2</c:v>
                </c:pt>
                <c:pt idx="7">
                  <c:v>6.6000000000000003E-2</c:v>
                </c:pt>
                <c:pt idx="8" formatCode="0.00%">
                  <c:v>8.9999999999999993E-3</c:v>
                </c:pt>
                <c:pt idx="9">
                  <c:v>1.9E-2</c:v>
                </c:pt>
                <c:pt idx="10">
                  <c:v>0.02</c:v>
                </c:pt>
                <c:pt idx="11" formatCode="0.00%">
                  <c:v>1.5E-3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9548">
          <a:noFill/>
        </a:ln>
      </c:spPr>
    </c:plotArea>
    <c:legend>
      <c:legendPos val="r"/>
      <c:layout>
        <c:manualLayout>
          <c:xMode val="edge"/>
          <c:yMode val="edge"/>
          <c:x val="0.59810712549820155"/>
          <c:y val="2.703995333916594E-4"/>
          <c:w val="0.3903546871455883"/>
          <c:h val="0.99352487605715945"/>
        </c:manualLayout>
      </c:layout>
      <c:overlay val="0"/>
      <c:txPr>
        <a:bodyPr/>
        <a:lstStyle/>
        <a:p>
          <a:pPr>
            <a:defRPr sz="924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85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0.09625</cdr:x>
      <cdr:y>0.03012</cdr:y>
    </cdr:from>
    <cdr:to>
      <cdr:x>0.96249</cdr:x>
      <cdr:y>0.09037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144016"/>
          <a:ext cx="71287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0.10354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0"/>
          <a:ext cx="6179299" cy="385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Численность работников, заявленных на высвобождение предприятиями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2EC8BD3C-A383-4B00-B1D8-0A146E8C3CC0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41D582CB-E481-4425-A397-FDCEBC1FF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3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2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3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1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8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3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6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8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1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04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7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D9AC3-968B-4D52-9CC5-A0DF4F2A26D2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8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3000" y="114300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234816"/>
            <a:ext cx="6880578" cy="37522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6872" y="179512"/>
            <a:ext cx="3960440" cy="20867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Московская служба занятости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8720" y="2981504"/>
            <a:ext cx="5256584" cy="2336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занятости населения Зеленоградского административного округа  города Москвы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7" y="611560"/>
            <a:ext cx="1878103" cy="223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916832" y="8100392"/>
            <a:ext cx="3528392" cy="936104"/>
          </a:xfrm>
          <a:prstGeom prst="roundRect">
            <a:avLst/>
          </a:prstGeom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124683, Москва, г. Зеленоград,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орпус 1818.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Телефон/факс 8(499) 738-4800,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zelao-czn@trud.mos.ru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32" y="118068"/>
            <a:ext cx="6172200" cy="1253488"/>
          </a:xfrm>
        </p:spPr>
        <p:txBody>
          <a:bodyPr/>
          <a:lstStyle/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Инфографика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6" y="1280393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182322"/>
              </p:ext>
            </p:extLst>
          </p:nvPr>
        </p:nvGraphicFramePr>
        <p:xfrm>
          <a:off x="354982" y="1512862"/>
          <a:ext cx="6179299" cy="377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397397"/>
              </p:ext>
            </p:extLst>
          </p:nvPr>
        </p:nvGraphicFramePr>
        <p:xfrm>
          <a:off x="188641" y="5220072"/>
          <a:ext cx="6264696" cy="389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159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008" y="59625"/>
            <a:ext cx="5952728" cy="1080120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Инфографика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862201"/>
              </p:ext>
            </p:extLst>
          </p:nvPr>
        </p:nvGraphicFramePr>
        <p:xfrm>
          <a:off x="726138" y="2141880"/>
          <a:ext cx="5799206" cy="313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1696" y="1389976"/>
            <a:ext cx="6597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Организации-работодатели по видам экономической деятельности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139745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324786"/>
              </p:ext>
            </p:extLst>
          </p:nvPr>
        </p:nvGraphicFramePr>
        <p:xfrm>
          <a:off x="221635" y="5846936"/>
          <a:ext cx="6421079" cy="261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68" y="528064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Топ-10 наиболее востребованных рабочих профессий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ЗелАО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Москвы</a:t>
            </a:r>
          </a:p>
        </p:txBody>
      </p:sp>
    </p:spTree>
    <p:extLst>
      <p:ext uri="{BB962C8B-B14F-4D97-AF65-F5344CB8AC3E}">
        <p14:creationId xmlns:p14="http://schemas.microsoft.com/office/powerpoint/2010/main" val="37302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179512"/>
            <a:ext cx="6172200" cy="1524000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Состояние банка вакансий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280069"/>
              </p:ext>
            </p:extLst>
          </p:nvPr>
        </p:nvGraphicFramePr>
        <p:xfrm>
          <a:off x="2687712" y="1814488"/>
          <a:ext cx="388620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0640" y="2267744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Вакансии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9120" y="5724128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331640"/>
            <a:ext cx="69135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8014712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862620"/>
              </p:ext>
            </p:extLst>
          </p:nvPr>
        </p:nvGraphicFramePr>
        <p:xfrm>
          <a:off x="332656" y="5076056"/>
          <a:ext cx="3889375" cy="325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864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725" y="107504"/>
            <a:ext cx="6172200" cy="1253488"/>
          </a:xfrm>
        </p:spPr>
        <p:txBody>
          <a:bodyPr>
            <a:noAutofit/>
          </a:bodyPr>
          <a:lstStyle/>
          <a:p>
            <a:pPr lvl="0" indent="271463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Распределение вакансий по профессиональному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признаку и видам экономической деятельности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030391"/>
              </p:ext>
            </p:extLst>
          </p:nvPr>
        </p:nvGraphicFramePr>
        <p:xfrm>
          <a:off x="599480" y="4406775"/>
          <a:ext cx="5903938" cy="362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03465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01279"/>
            <a:ext cx="69135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829964"/>
              </p:ext>
            </p:extLst>
          </p:nvPr>
        </p:nvGraphicFramePr>
        <p:xfrm>
          <a:off x="188640" y="1728721"/>
          <a:ext cx="6408711" cy="255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734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0"/>
            <a:ext cx="6172200" cy="1524000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Трудоустройство населения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664"/>
            <a:ext cx="69199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97238157"/>
              </p:ext>
            </p:extLst>
          </p:nvPr>
        </p:nvGraphicFramePr>
        <p:xfrm>
          <a:off x="2999182" y="2166630"/>
          <a:ext cx="3614856" cy="262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68518"/>
              </p:ext>
            </p:extLst>
          </p:nvPr>
        </p:nvGraphicFramePr>
        <p:xfrm>
          <a:off x="260648" y="5119355"/>
          <a:ext cx="3518148" cy="287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86602" y="5292080"/>
            <a:ext cx="2740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гражданами Центра занятости населения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910" y="2411760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граждан, обратившихся и зарегистрированных в Центре занятости населения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7997319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9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161" y="269361"/>
            <a:ext cx="6172200" cy="1253488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Трудоустройство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населения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166713"/>
              </p:ext>
            </p:extLst>
          </p:nvPr>
        </p:nvGraphicFramePr>
        <p:xfrm>
          <a:off x="2492896" y="1907704"/>
          <a:ext cx="4032448" cy="263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69914" y="2483768"/>
            <a:ext cx="192298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граждан, обратившихся за содействием в поиске работы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134192"/>
              </p:ext>
            </p:extLst>
          </p:nvPr>
        </p:nvGraphicFramePr>
        <p:xfrm>
          <a:off x="239440" y="4716016"/>
          <a:ext cx="39816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293096" y="5364088"/>
            <a:ext cx="20285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трудоустроенных граждан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0" y="1547664"/>
            <a:ext cx="69135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0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5348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казенное учреждение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занятости населения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Зеленоградского административного округа города Москвы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800" y="2195736"/>
            <a:ext cx="6172200" cy="403244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График работы ЦЗН: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Понедельник, среда, пятница - 09.00-17.00,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Вторник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- 09.00-20.00, четверг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09.00-19.00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Обед с 13.00 до 13.45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Директор: Владимир Николаевич Поплевин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Телефон/факс: 8 (499) 738-4800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zelao-czn@trud.mos.ru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Справочный телефон для населения: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(499) 717-3174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Адрес: 124683, г. Москва, г. Зеленоград, корп. 1818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Проезд автобусами: 1,  5, 19,  22 до остановки «Центр занятости населения»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03465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2" y="2267744"/>
            <a:ext cx="2522937" cy="2433153"/>
          </a:xfrm>
          <a:prstGeom prst="rect">
            <a:avLst/>
          </a:prstGeom>
          <a:noFill/>
          <a:ln w="349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719620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52736" y="13243"/>
            <a:ext cx="52565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труда и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социальной защиты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города Москвы </a:t>
            </a:r>
            <a:endParaRPr lang="ru-RU" sz="11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718" y="323528"/>
            <a:ext cx="5688632" cy="599680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занятости населения осуществляет: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33400" lvl="0" indent="0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Государственную политику занятости на территории Зеленоградского административного округа г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 Москвы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0">
              <a:buNone/>
            </a:pP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marL="533400" lvl="0" indent="0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Активное посредничество на рынке труда между работодателями и соискателями работы</a:t>
            </a:r>
          </a:p>
          <a:p>
            <a:pPr marL="533400" indent="0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33400" lvl="0" indent="0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Правовое консультирование работодателей и работников по вопросам соблюдения трудового законодательства и Закона о занятости населения в РФ</a:t>
            </a:r>
          </a:p>
          <a:p>
            <a:pPr marL="533400" indent="0">
              <a:buNone/>
            </a:pP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marL="533400" lvl="0" indent="0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Реализацию государственных гарантий социальной и материальной поддержки безработным гражданам в соответствии с законодательством РФ</a:t>
            </a:r>
          </a:p>
          <a:p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 rot="5400000">
            <a:off x="715554" y="1628327"/>
            <a:ext cx="3406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18" y="2659086"/>
            <a:ext cx="2682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3808621"/>
            <a:ext cx="2682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9" y="5108259"/>
            <a:ext cx="2682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7" y="8003065"/>
            <a:ext cx="6862917" cy="114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65" y="1259632"/>
            <a:ext cx="690721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6156176"/>
            <a:ext cx="2919708" cy="21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65" y="6156176"/>
            <a:ext cx="3321787" cy="220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693" y="251520"/>
            <a:ext cx="6172200" cy="15240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Основные задачи и направления деятельности      </a:t>
            </a:r>
            <a:b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Центра занятости населения: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2923"/>
              </p:ext>
            </p:extLst>
          </p:nvPr>
        </p:nvGraphicFramePr>
        <p:xfrm>
          <a:off x="476672" y="2123728"/>
          <a:ext cx="6172200" cy="4680520"/>
        </p:xfrm>
        <a:graphic>
          <a:graphicData uri="http://schemas.openxmlformats.org/drawingml/2006/table">
            <a:tbl>
              <a:tblPr/>
              <a:tblGrid>
                <a:gridCol w="6172200"/>
              </a:tblGrid>
              <a:tr h="4680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Оказание бесплатных информационных, консультационных и юридических услуг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Содействие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трудоустройстве гражданам, ищущим работу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и проведение ярмарок вакансий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Предварительный подбор персонала для работодателей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Содействие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самозанятости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развитию предпринимательства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Профессиональная ориентация граждан в целях выбора сферы деятельности (профессии)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Психологическая поддержка, профессиональная подготовка, переподготовка и повышение квалификации безработных граждан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адаптация безработных граждан на рынке труда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временной занятости и общественных работ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Осуществление социальных выплат гражданам, признанным в установленном порядке безработными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 регулировании рынка труда административного округа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38" marR="438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979712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" y="6588224"/>
            <a:ext cx="24209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75" y="6581873"/>
            <a:ext cx="2433403" cy="161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65" y="6581874"/>
            <a:ext cx="24257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1" y="18728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содействия занятости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572" y="1632095"/>
            <a:ext cx="6172200" cy="488412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рынка труда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 разработке мероприятий Программы содействия занятости населения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Реализацию государственных гарантий социальной и материальной поддержки безработным гражданам в соответствии с законодательством РФ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Выявление незаконного получения средств из федерального бюджета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досрочной пенсии безработным гражданам</a:t>
            </a:r>
          </a:p>
          <a:p>
            <a:pPr marL="365125" indent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Москва, Зеленоград, корп. 1818, </a:t>
            </a:r>
          </a:p>
          <a:p>
            <a:pPr marL="0" indent="365125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Тел.: 8(499) 717-3192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349" y="5580112"/>
            <a:ext cx="52565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34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98" y="1501279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" y="6588224"/>
            <a:ext cx="2177798" cy="163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48" y="6593125"/>
            <a:ext cx="2173048" cy="162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12" y="6595503"/>
            <a:ext cx="2160240" cy="162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8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619" y="0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по работе с предприятиями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445" y="1651527"/>
            <a:ext cx="6172200" cy="4864689"/>
          </a:xfrm>
        </p:spPr>
        <p:txBody>
          <a:bodyPr/>
          <a:lstStyle/>
          <a:p>
            <a:pPr marL="0" indent="365125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Правовое консультирование работодателей и сотрудников по вопросам соблюдения трудового законодательства и Закона о занятости населения в РФ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и оперативное обновление банка данных свободных рабочих мест и вакантных должностей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ярмарок вакансий - наиболее эффективной формы посредничества между работодателями и ищущими работу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Предварительный подбор кадров по заявкам работодателей из банка данных высококвалифицированных специалистов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Взаимодействие с работодателями по вопросам организации общественных и временных работ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Финансовая поддержка безработных, желающих открыть собственное дело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программы «Молодежная практика»</a:t>
            </a:r>
          </a:p>
          <a:p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5125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Тел.: 8(499) 733-0510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7" y="6012160"/>
            <a:ext cx="52863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61" y="1475656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6444208"/>
            <a:ext cx="208438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7159624"/>
            <a:ext cx="21574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6444207"/>
            <a:ext cx="223678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7172324"/>
            <a:ext cx="210343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1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292" y="943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трудоустройства населения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075" y="1676287"/>
            <a:ext cx="6172200" cy="4454623"/>
          </a:xfrm>
        </p:spPr>
        <p:txBody>
          <a:bodyPr/>
          <a:lstStyle/>
          <a:p>
            <a:pPr marL="0" lvl="0" indent="365125" algn="ctr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Бесплатное содействие в трудоустройстве гражданам, ищущим работу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Регистрация безработных граждан, обратившихся по вопросу трудоустройства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Оформление досрочной пенсии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Социальные выплаты безработным гражданам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Информирование населения о профессиональном обучении безработных граждан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Направление на общественные и временные работы</a:t>
            </a:r>
          </a:p>
          <a:p>
            <a:pPr marL="0" indent="365125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5125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Москва, Зеленоград, корп. 1818,</a:t>
            </a:r>
          </a:p>
          <a:p>
            <a:pPr marL="0" indent="365125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Тел.: 8(499) 717-3174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5076056"/>
            <a:ext cx="52863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4" y="1524943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" y="6024886"/>
            <a:ext cx="26860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76" y="6023007"/>
            <a:ext cx="1511194" cy="201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94" y="6021127"/>
            <a:ext cx="2681682" cy="201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4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791" y="251520"/>
            <a:ext cx="6172200" cy="1524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профессионального обучения и психологической поддержки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365125" algn="ctr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Профессиональная ориентация и профессиональное консультирование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Направление на профессиональное обучение безработных граждан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Психологическая поддержка безработных граждан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Оказание дополнительных услуг безработным гражданам при содействии в трудоустройстве по программе «Клуб ищущих работу»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65125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Тел.: 8 (499) 717-4074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5270608"/>
            <a:ext cx="52863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798893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712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2160"/>
            <a:ext cx="2463831" cy="185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46238" y="5997265"/>
            <a:ext cx="2448272" cy="185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84" y="5997272"/>
            <a:ext cx="2483939" cy="186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8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245" y="179512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«Ресурсный центр»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676" y="1979712"/>
            <a:ext cx="6172200" cy="6034617"/>
          </a:xfrm>
        </p:spPr>
        <p:txBody>
          <a:bodyPr/>
          <a:lstStyle/>
          <a:p>
            <a:pPr marL="0" lvl="0" indent="365125" algn="ctr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Оказание информационно-консультационной помощи населению по проблемам профессионального самоопределения граждан и развития человеческих ресурсов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для предприятий города банка данных соискателей работы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Предоставление гражданам свободного доступа к банку вакансий специализированным сайтам Интернет, помощь в составлении резюме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65125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Тел.: 8 (499) 733-0620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5436096"/>
            <a:ext cx="5291137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" y="1784449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50" y="5992424"/>
            <a:ext cx="2214230" cy="14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92" y="6804248"/>
            <a:ext cx="2170873" cy="14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5958854"/>
            <a:ext cx="230981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82" y="6772172"/>
            <a:ext cx="2221615" cy="147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458" y="199447"/>
            <a:ext cx="6172200" cy="1181480"/>
          </a:xfrm>
        </p:spPr>
        <p:txBody>
          <a:bodyPr/>
          <a:lstStyle/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Инфографика</a:t>
            </a:r>
            <a:endParaRPr lang="ru-RU" dirty="0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094201"/>
              </p:ext>
            </p:extLst>
          </p:nvPr>
        </p:nvGraphicFramePr>
        <p:xfrm>
          <a:off x="390525" y="1625972"/>
          <a:ext cx="6070600" cy="3810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" y="1380927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33580"/>
              </p:ext>
            </p:extLst>
          </p:nvPr>
        </p:nvGraphicFramePr>
        <p:xfrm>
          <a:off x="710109" y="5597351"/>
          <a:ext cx="5431432" cy="292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1258" y="536408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безработных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</a:p>
        </p:txBody>
      </p:sp>
    </p:spTree>
    <p:extLst>
      <p:ext uri="{BB962C8B-B14F-4D97-AF65-F5344CB8AC3E}">
        <p14:creationId xmlns:p14="http://schemas.microsoft.com/office/powerpoint/2010/main" val="9115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665</Words>
  <Application>Microsoft Office PowerPoint</Application>
  <PresentationFormat>Экран (4:3)</PresentationFormat>
  <Paragraphs>235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Московская служба занятости</vt:lpstr>
      <vt:lpstr>Презентация PowerPoint</vt:lpstr>
      <vt:lpstr>Основные задачи и направления деятельности       Центра занятости населения:</vt:lpstr>
      <vt:lpstr>Отдел содействия занятости</vt:lpstr>
      <vt:lpstr>Отдел по работе с предприятиями</vt:lpstr>
      <vt:lpstr>Отдел трудоустройства населения</vt:lpstr>
      <vt:lpstr>Отдел профессионального обучения и психологической поддержки</vt:lpstr>
      <vt:lpstr>Отдел  «Ресурсный центр»</vt:lpstr>
      <vt:lpstr>Инфографика</vt:lpstr>
      <vt:lpstr>Инфографика</vt:lpstr>
      <vt:lpstr>Инфографика</vt:lpstr>
      <vt:lpstr>Состояние банка вакансий </vt:lpstr>
      <vt:lpstr>Распределение вакансий по профессиональному признаку и видам экономической деятельности</vt:lpstr>
      <vt:lpstr>Трудоустройство населения</vt:lpstr>
      <vt:lpstr>Трудоустройство населения</vt:lpstr>
      <vt:lpstr>Государственное казенное учреждение  Центр занятости населения  Зеленоградского административного округа города Москвы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Московская служба занятости</dc:title>
  <dc:creator>Пользователь Windows</dc:creator>
  <cp:lastModifiedBy>Пользователь Windows</cp:lastModifiedBy>
  <cp:revision>109</cp:revision>
  <cp:lastPrinted>2016-01-15T07:41:30Z</cp:lastPrinted>
  <dcterms:created xsi:type="dcterms:W3CDTF">2014-10-22T09:50:26Z</dcterms:created>
  <dcterms:modified xsi:type="dcterms:W3CDTF">2016-01-18T06:18:51Z</dcterms:modified>
</cp:coreProperties>
</file>